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5" r:id="rId2"/>
    <p:sldId id="391" r:id="rId3"/>
    <p:sldId id="396" r:id="rId4"/>
    <p:sldId id="392" r:id="rId5"/>
    <p:sldId id="393" r:id="rId6"/>
    <p:sldId id="394" r:id="rId7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14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ma7" initials="m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E5B53B"/>
    <a:srgbClr val="0947A1"/>
    <a:srgbClr val="0846A2"/>
    <a:srgbClr val="0E3D9C"/>
    <a:srgbClr val="0000CC"/>
    <a:srgbClr val="0033CC"/>
    <a:srgbClr val="575F6D"/>
    <a:srgbClr val="FF9933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6" autoAdjust="0"/>
    <p:restoredTop sz="99813" autoAdjust="0"/>
  </p:normalViewPr>
  <p:slideViewPr>
    <p:cSldViewPr snapToGrid="0">
      <p:cViewPr varScale="1">
        <p:scale>
          <a:sx n="115" d="100"/>
          <a:sy n="115" d="100"/>
        </p:scale>
        <p:origin x="1206" y="102"/>
      </p:cViewPr>
      <p:guideLst>
        <p:guide orient="horz" pos="2159"/>
        <p:guide pos="14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4" rIns="96628" bIns="483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4" rIns="96628" bIns="483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4" rIns="96628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4" rIns="96628" bIns="483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4" rIns="96628" bIns="483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C2B205D-311F-449C-BC2F-DB011333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46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5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33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65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B205D-311F-449C-BC2F-DB011333AA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6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" t="1131"/>
          <a:stretch/>
        </p:blipFill>
        <p:spPr>
          <a:xfrm>
            <a:off x="0" y="0"/>
            <a:ext cx="9111367" cy="60212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3"/>
          <a:stretch/>
        </p:blipFill>
        <p:spPr>
          <a:xfrm>
            <a:off x="5110671" y="1173149"/>
            <a:ext cx="3766183" cy="1138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7056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2080"/>
            <a:ext cx="8382000" cy="4524333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870864" y="15757"/>
            <a:ext cx="41552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bg1"/>
                </a:solidFill>
                <a:latin typeface="Tahoma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Arial" charset="0"/>
              </a:defRPr>
            </a:lvl9pPr>
          </a:lstStyle>
          <a:p>
            <a:fld id="{162F1D00-BD13-4404-86B0-79703945A0A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02289"/>
            <a:ext cx="4038600" cy="4525963"/>
          </a:xfrm>
        </p:spPr>
        <p:txBody>
          <a:bodyPr/>
          <a:lstStyle>
            <a:lvl1pPr>
              <a:spcBef>
                <a:spcPts val="2400"/>
              </a:spcBef>
              <a:defRPr sz="20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0545" y="1402289"/>
            <a:ext cx="4038600" cy="4525963"/>
          </a:xfrm>
        </p:spPr>
        <p:txBody>
          <a:bodyPr/>
          <a:lstStyle>
            <a:lvl1pPr>
              <a:spcBef>
                <a:spcPts val="2400"/>
              </a:spcBef>
              <a:defRPr sz="20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8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D4B03-E339-4C9D-AC39-0BD7C921B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9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584" y="2470223"/>
            <a:ext cx="6615811" cy="1804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894080"/>
            <a:ext cx="8389034" cy="452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8782292" y="0"/>
            <a:ext cx="361708" cy="421180"/>
            <a:chOff x="8068235" y="211931"/>
            <a:chExt cx="784413" cy="1200150"/>
          </a:xfrm>
        </p:grpSpPr>
        <p:sp>
          <p:nvSpPr>
            <p:cNvPr id="10" name="Rectangle 9"/>
            <p:cNvSpPr/>
            <p:nvPr/>
          </p:nvSpPr>
          <p:spPr>
            <a:xfrm>
              <a:off x="8210551" y="211931"/>
              <a:ext cx="642097" cy="1200150"/>
            </a:xfrm>
            <a:prstGeom prst="rect">
              <a:avLst/>
            </a:prstGeom>
            <a:solidFill>
              <a:srgbClr val="004B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068235" y="211931"/>
              <a:ext cx="91440" cy="1200150"/>
            </a:xfrm>
            <a:prstGeom prst="rect">
              <a:avLst/>
            </a:prstGeom>
            <a:solidFill>
              <a:srgbClr val="E5B5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/>
            </a:p>
          </p:txBody>
        </p:sp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0864" y="15757"/>
            <a:ext cx="41552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83357" y="101408"/>
            <a:ext cx="5667235" cy="5350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272" y="6053250"/>
            <a:ext cx="486388" cy="638790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 flipV="1">
            <a:off x="0" y="636453"/>
            <a:ext cx="9144000" cy="1"/>
          </a:xfrm>
          <a:prstGeom prst="line">
            <a:avLst/>
          </a:prstGeom>
          <a:ln w="19050">
            <a:solidFill>
              <a:srgbClr val="E5B53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3" r:id="rId3"/>
    <p:sldLayoutId id="214748367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4B8D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Tahoma" charset="0"/>
          <a:cs typeface="Arial" charset="0"/>
        </a:defRPr>
      </a:lvl9pPr>
    </p:titleStyle>
    <p:bodyStyle>
      <a:lvl1pPr marL="230188" indent="-230188" algn="l" rtl="0" eaLnBrk="0" fontAlgn="base" hangingPunct="0">
        <a:spcBef>
          <a:spcPts val="24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84213" indent="-227013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087438" indent="-173038" algn="l" rtl="0" eaLnBrk="0" fontAlgn="base" hangingPunct="0"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541463" indent="-169863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01838" indent="-173038" algn="l" rtl="0" eaLnBrk="0" fontAlgn="base" hangingPunct="0">
        <a:spcBef>
          <a:spcPts val="6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13518" y="2951564"/>
            <a:ext cx="4625951" cy="13932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4B8D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kern="0" dirty="0" smtClean="0"/>
              <a:t>Company Values</a:t>
            </a:r>
            <a:r>
              <a:rPr lang="en-US" kern="0" dirty="0" smtClean="0"/>
              <a:t/>
            </a:r>
            <a:br>
              <a:rPr lang="en-US" kern="0" dirty="0" smtClean="0"/>
            </a:br>
            <a:endParaRPr lang="en-US" sz="1650" kern="0" dirty="0"/>
          </a:p>
        </p:txBody>
      </p:sp>
    </p:spTree>
    <p:extLst>
      <p:ext uri="{BB962C8B-B14F-4D97-AF65-F5344CB8AC3E}">
        <p14:creationId xmlns:p14="http://schemas.microsoft.com/office/powerpoint/2010/main" val="824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Values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831924"/>
            <a:ext cx="8382000" cy="4524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Determine Your Company's Values</a:t>
            </a:r>
          </a:p>
          <a:p>
            <a:r>
              <a:rPr lang="en-US" sz="2400" dirty="0"/>
              <a:t>Your company values will be the foundation of your ethics program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best way to determine your company values is to talk with your company leadership and to your employees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Some </a:t>
            </a:r>
            <a:r>
              <a:rPr lang="en-US" sz="2400" dirty="0"/>
              <a:t>companies found it most effective to use focus groups, others used written questionnaires or asked for suggestions from employees.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5625829"/>
            <a:ext cx="9144000" cy="354874"/>
          </a:xfrm>
          <a:prstGeom prst="rect">
            <a:avLst/>
          </a:prstGeom>
          <a:solidFill>
            <a:srgbClr val="005DAA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648891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Ethics and Compliance is everyone’s responsibility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4524333"/>
          </a:xfrm>
        </p:spPr>
        <p:txBody>
          <a:bodyPr>
            <a:normAutofit/>
          </a:bodyPr>
          <a:lstStyle/>
          <a:p>
            <a:r>
              <a:rPr lang="en-US" sz="2400" dirty="0"/>
              <a:t>Whether writing a code or developing an ethics program, organizations need to identify and define a set of values that represent the ethical ideals of the organization.</a:t>
            </a:r>
          </a:p>
          <a:p>
            <a:r>
              <a:rPr lang="en-US" sz="2400" dirty="0"/>
              <a:t>Regardless of the means by which you select your values, it is also important to draft a definition for each; employees need to know how you view these values, just as they need to know what ideals you consider to be important.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https</a:t>
            </a:r>
            <a:r>
              <a:rPr lang="en-US" sz="2400" dirty="0"/>
              <a:t>://www.ethics.org/eci/research/free-toolkit/definition-values</a:t>
            </a:r>
          </a:p>
        </p:txBody>
      </p:sp>
    </p:spTree>
    <p:extLst>
      <p:ext uri="{BB962C8B-B14F-4D97-AF65-F5344CB8AC3E}">
        <p14:creationId xmlns:p14="http://schemas.microsoft.com/office/powerpoint/2010/main" val="354191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778137"/>
            <a:ext cx="8382000" cy="4524333"/>
          </a:xfrm>
        </p:spPr>
        <p:txBody>
          <a:bodyPr>
            <a:noAutofit/>
          </a:bodyPr>
          <a:lstStyle/>
          <a:p>
            <a:r>
              <a:rPr lang="en-US" sz="1800" dirty="0"/>
              <a:t>Who are the stakeholders of our company</a:t>
            </a:r>
            <a:r>
              <a:rPr lang="en-US" sz="1800" dirty="0" smtClean="0"/>
              <a:t>?</a:t>
            </a:r>
          </a:p>
          <a:p>
            <a:r>
              <a:rPr lang="en-US" sz="1800" dirty="0" smtClean="0"/>
              <a:t>What </a:t>
            </a:r>
            <a:r>
              <a:rPr lang="en-US" sz="1800" dirty="0"/>
              <a:t>do we stand for?</a:t>
            </a:r>
          </a:p>
          <a:p>
            <a:r>
              <a:rPr lang="en-US" sz="1800" dirty="0"/>
              <a:t>What is most important to us?</a:t>
            </a:r>
          </a:p>
          <a:p>
            <a:r>
              <a:rPr lang="en-US" sz="1800" dirty="0"/>
              <a:t>What do we believe in?</a:t>
            </a:r>
          </a:p>
          <a:p>
            <a:r>
              <a:rPr lang="en-US" sz="1800" dirty="0"/>
              <a:t>How do we want to be perceived?</a:t>
            </a:r>
          </a:p>
          <a:p>
            <a:r>
              <a:rPr lang="en-US" sz="1800" dirty="0"/>
              <a:t>What are your personal values?</a:t>
            </a:r>
          </a:p>
          <a:p>
            <a:r>
              <a:rPr lang="en-US" sz="1800" dirty="0"/>
              <a:t>What are your professional values?</a:t>
            </a:r>
          </a:p>
          <a:p>
            <a:r>
              <a:rPr lang="en-US" sz="1800" dirty="0"/>
              <a:t>What was the philosophy of the founders/owners of our company?</a:t>
            </a:r>
          </a:p>
          <a:p>
            <a:r>
              <a:rPr lang="en-US" sz="1800" dirty="0"/>
              <a:t>What do we write about our company in our ads or other marketing materials?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28411" y="6477000"/>
            <a:ext cx="400378" cy="297651"/>
          </a:xfrm>
          <a:noFill/>
        </p:spPr>
        <p:txBody>
          <a:bodyPr/>
          <a:lstStyle/>
          <a:p>
            <a:pPr defTabSz="966788"/>
            <a:fld id="{C5B8040C-7B4B-4123-9570-BA2496829ED4}" type="slidenum">
              <a:rPr lang="en-US" smtClean="0"/>
              <a:pPr defTabSz="966788"/>
              <a:t>5</a:t>
            </a:fld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Example of Company Values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917742"/>
              </p:ext>
            </p:extLst>
          </p:nvPr>
        </p:nvGraphicFramePr>
        <p:xfrm>
          <a:off x="304800" y="1478037"/>
          <a:ext cx="8382000" cy="2925520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Honest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People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Accountability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Integrity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Fairness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Cooperation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Respect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Commitment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Teaming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Trust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Diversity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Loyalty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Good Citizenship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Leadership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Excellence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Responsibility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Openness 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Creativity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Customer Satisfaction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Courage 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Dignity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483">
                <a:tc>
                  <a:txBody>
                    <a:bodyPr/>
                    <a:lstStyle/>
                    <a:p>
                      <a:r>
                        <a:rPr lang="en-US" sz="1800"/>
                        <a:t>Quality 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Safety 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Conscientiousness</a:t>
                      </a:r>
                    </a:p>
                  </a:txBody>
                  <a:tcPr marL="91371" marR="91371" marT="45685" marB="456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584" y="2470223"/>
            <a:ext cx="6615811" cy="180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3/6/2008 12:03:03 PM&quot;&gt;&lt;Slide id=&quot;335&quot; dur=&quot;.609375&quot;/&gt;&lt;Slide id=&quot;337&quot; dur=&quot;13.53516&quot;/&gt;&lt;Slide id=&quot;335&quot; dur=&quot;.765625&quot;/&gt;&lt;Slide id=&quot;337&quot; dur=&quot;4.699219&quot;/&gt;&lt;Slide id=&quot;312&quot; dur=&quot;2.902344&quot;/&gt;&lt;Slide id=&quot;313&quot; dur=&quot;7.195313&quot;/&gt;&lt;Slide id=&quot;316&quot; dur=&quot;10.69141&quot;/&gt;&lt;Slide id=&quot;317&quot; dur=&quot;1.734375&quot;/&gt;&lt;Slide id=&quot;336&quot; dur=&quot;1.703125&quot;/&gt;&lt;Slide id=&quot;338&quot; dur=&quot;1&quot;/&gt;&lt;/Timings&gt;&lt;/WMTools&gt;"/>
</p:tagLst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5DAA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B6D2"/>
      </a:accent5>
      <a:accent6>
        <a:srgbClr val="B90000"/>
      </a:accent6>
      <a:hlink>
        <a:srgbClr val="4FAFFF"/>
      </a:hlink>
      <a:folHlink>
        <a:srgbClr val="0096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5DAA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B90000"/>
        </a:accent6>
        <a:hlink>
          <a:srgbClr val="4FAFFF"/>
        </a:hlink>
        <a:folHlink>
          <a:srgbClr val="009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18981</TotalTime>
  <Words>261</Words>
  <Application>Microsoft Office PowerPoint</Application>
  <PresentationFormat>On-screen Show (4:3)</PresentationFormat>
  <Paragraphs>51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Tahoma</vt:lpstr>
      <vt:lpstr>Default Design</vt:lpstr>
      <vt:lpstr>PowerPoint Presentation</vt:lpstr>
      <vt:lpstr>Company Values</vt:lpstr>
      <vt:lpstr>Company Values</vt:lpstr>
      <vt:lpstr>Questions to consider: </vt:lpstr>
      <vt:lpstr>Example of Company Values</vt:lpstr>
      <vt:lpstr>PowerPoint Presentation</vt:lpstr>
    </vt:vector>
  </TitlesOfParts>
  <Company>Northrop Grumman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PowerPoint Template</dc:title>
  <dc:creator>Corporate Communications</dc:creator>
  <cp:lastModifiedBy>Jesneck, Justin</cp:lastModifiedBy>
  <cp:revision>716</cp:revision>
  <cp:lastPrinted>2015-11-13T13:59:53Z</cp:lastPrinted>
  <dcterms:created xsi:type="dcterms:W3CDTF">2007-12-05T18:39:31Z</dcterms:created>
  <dcterms:modified xsi:type="dcterms:W3CDTF">2016-12-16T19:38:41Z</dcterms:modified>
</cp:coreProperties>
</file>